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69" r:id="rId2"/>
    <p:sldId id="283" r:id="rId3"/>
    <p:sldId id="288" r:id="rId4"/>
    <p:sldId id="289" r:id="rId5"/>
    <p:sldId id="293" r:id="rId6"/>
    <p:sldId id="291" r:id="rId7"/>
    <p:sldId id="276" r:id="rId8"/>
    <p:sldId id="295" r:id="rId9"/>
    <p:sldId id="298" r:id="rId10"/>
    <p:sldId id="297" r:id="rId11"/>
    <p:sldId id="279" r:id="rId12"/>
    <p:sldId id="280" r:id="rId13"/>
    <p:sldId id="256" r:id="rId14"/>
    <p:sldId id="257" r:id="rId15"/>
    <p:sldId id="282" r:id="rId16"/>
    <p:sldId id="287" r:id="rId17"/>
    <p:sldId id="299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5" autoAdjust="0"/>
    <p:restoredTop sz="94660"/>
  </p:normalViewPr>
  <p:slideViewPr>
    <p:cSldViewPr snapToObjects="1">
      <p:cViewPr>
        <p:scale>
          <a:sx n="70" d="100"/>
          <a:sy n="70" d="100"/>
        </p:scale>
        <p:origin x="-22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Workbook2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Workbook2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Workbook3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Workbook3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/>
            </a:pPr>
            <a:r>
              <a:rPr lang="en-US"/>
              <a:t>Princeton University Enrollment by Ethnicity 07-08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White</c:v>
                </c:pt>
                <c:pt idx="1">
                  <c:v>Black</c:v>
                </c:pt>
                <c:pt idx="2">
                  <c:v>Hispanic</c:v>
                </c:pt>
                <c:pt idx="3">
                  <c:v>Native American</c:v>
                </c:pt>
                <c:pt idx="4">
                  <c:v>Asian American</c:v>
                </c:pt>
                <c:pt idx="5">
                  <c:v>Foreign</c:v>
                </c:pt>
                <c:pt idx="6">
                  <c:v>Unknown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57.6</c:v>
                </c:pt>
                <c:pt idx="1">
                  <c:v>8.6999999999999993</c:v>
                </c:pt>
                <c:pt idx="2">
                  <c:v>7.2</c:v>
                </c:pt>
                <c:pt idx="3">
                  <c:v>0.8</c:v>
                </c:pt>
                <c:pt idx="4">
                  <c:v>13.6</c:v>
                </c:pt>
                <c:pt idx="5">
                  <c:v>9.1999999999999993</c:v>
                </c:pt>
                <c:pt idx="6">
                  <c:v>2.9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/>
            </a:pPr>
            <a:r>
              <a:rPr lang="en-US"/>
              <a:t>Princeton University Enrollment by Ethnicity 07-08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White</c:v>
                </c:pt>
                <c:pt idx="1">
                  <c:v>Black</c:v>
                </c:pt>
                <c:pt idx="2">
                  <c:v>Hispanic</c:v>
                </c:pt>
                <c:pt idx="3">
                  <c:v>Native American</c:v>
                </c:pt>
                <c:pt idx="4">
                  <c:v>Asian American</c:v>
                </c:pt>
                <c:pt idx="5">
                  <c:v>Foreign</c:v>
                </c:pt>
                <c:pt idx="6">
                  <c:v>Unknown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57.6</c:v>
                </c:pt>
                <c:pt idx="1">
                  <c:v>8.6999999999999993</c:v>
                </c:pt>
                <c:pt idx="2">
                  <c:v>7.2</c:v>
                </c:pt>
                <c:pt idx="3">
                  <c:v>0.8</c:v>
                </c:pt>
                <c:pt idx="4">
                  <c:v>13.6</c:v>
                </c:pt>
                <c:pt idx="5">
                  <c:v>9.1999999999999993</c:v>
                </c:pt>
                <c:pt idx="6">
                  <c:v>2.9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/>
            </a:pPr>
            <a:r>
              <a:rPr lang="en-US"/>
              <a:t>Gender of US Citizens by Percent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51.1</c:v>
                </c:pt>
                <c:pt idx="1">
                  <c:v>48.9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/>
            </a:pPr>
            <a:r>
              <a:rPr lang="en-US"/>
              <a:t>Fortune 500 CEOs by Percent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Sheet1!$B$5</c:f>
              <c:strCache>
                <c:ptCount val="1"/>
                <c:pt idx="0">
                  <c:v>Percent</c:v>
                </c:pt>
              </c:strCache>
            </c:strRef>
          </c:tx>
          <c:cat>
            <c:strRef>
              <c:f>Sheet1!$A$6:$A$7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Sheet1!$B$6:$B$7</c:f>
              <c:numCache>
                <c:formatCode>General</c:formatCode>
                <c:ptCount val="2"/>
                <c:pt idx="0">
                  <c:v>97.6</c:v>
                </c:pt>
                <c:pt idx="1">
                  <c:v>2.4000000000000004E-2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4BA158A8-EF2A-4C93-B808-80D895B5E310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92AB6E92-E8BC-478A-8BAE-3D38BF18C9E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E65B5F3-EF64-4DEE-8365-B9182D791580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368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F5F55D66-3825-41D6-A7A9-0FE712D13E9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1F8E81-796C-46F4-8FCF-D888D067984F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D77263-88AA-422D-AF16-5CDF4B5928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9B91E2-DBD6-443E-82C6-F599D9D27D74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9CEF3-D06F-4CDC-B710-4A8C27E38B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DF80CF-DEF2-48CF-B500-5C75CB12196F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59211E-BB62-4215-8964-E890EA43EA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940157-C201-46C8-ACE4-270D0B129B2E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3AD16-ED67-4D2B-9A4A-1E585CC9ED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E309F6-33ED-4580-92A0-FD5E44AF0E2A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968EE-E131-497D-AAEC-EFAE3BFDFB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20D007-5C61-4706-A29A-F2668BCACE23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6213F-6AC6-42A4-8AAE-96D6610319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674E37-6EE3-4098-8CF1-D63906C45A01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BCC55-9DFF-46EA-9FFE-7000883D37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39B59D-F399-44F5-BA15-90AA741EA5C6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878257-4D13-4392-BF81-FE99639B4D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295A6C-680A-4315-ABBB-4633A4A63A7A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A3E28-E590-450A-901A-B6BD060DDB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B9D948-7D51-4DAD-A88F-E964F007899A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61B12-D3D8-4708-98DA-0C6B5CFF20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C6378D-C86A-4E57-936A-249F6D3B7877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3FEDB-45A4-4AE4-AC6D-B899593E20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014F01B-48E3-4440-BCB7-2EFBEA16054F}" type="datetime1">
              <a:rPr lang="en-US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8A952A7A-C9E3-49DF-AB05-9A2F724249E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46" charset="-128"/>
          <a:cs typeface="ＭＳ Ｐゴシック" pitchFamily="46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46" charset="0"/>
          <a:ea typeface="ＭＳ Ｐゴシック" pitchFamily="46" charset="-128"/>
          <a:cs typeface="ＭＳ Ｐゴシック" pitchFamily="46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46" charset="0"/>
          <a:ea typeface="ＭＳ Ｐゴシック" pitchFamily="46" charset="-128"/>
          <a:cs typeface="ＭＳ Ｐゴシック" pitchFamily="46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46" charset="0"/>
          <a:ea typeface="ＭＳ Ｐゴシック" pitchFamily="46" charset="-128"/>
          <a:cs typeface="ＭＳ Ｐゴシック" pitchFamily="46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46" charset="0"/>
          <a:ea typeface="ＭＳ Ｐゴシック" pitchFamily="46" charset="-128"/>
          <a:cs typeface="ＭＳ Ｐゴシック" pitchFamily="46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46" charset="0"/>
          <a:ea typeface="ＭＳ Ｐゴシック" pitchFamily="46" charset="-128"/>
          <a:cs typeface="ＭＳ Ｐゴシック" pitchFamily="46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46" charset="0"/>
          <a:ea typeface="ＭＳ Ｐゴシック" pitchFamily="46" charset="-128"/>
          <a:cs typeface="ＭＳ Ｐゴシック" pitchFamily="46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46" charset="0"/>
          <a:ea typeface="ＭＳ Ｐゴシック" pitchFamily="46" charset="-128"/>
          <a:cs typeface="ＭＳ Ｐゴシック" pitchFamily="46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46" charset="0"/>
          <a:ea typeface="ＭＳ Ｐゴシック" pitchFamily="46" charset="-128"/>
          <a:cs typeface="ＭＳ Ｐゴシック" pitchFamily="46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46" charset="-128"/>
          <a:cs typeface="ＭＳ Ｐゴシック" pitchFamily="46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46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46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46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46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0600" dirty="0" smtClean="0">
                <a:solidFill>
                  <a:srgbClr val="FF0000"/>
                </a:solidFill>
                <a:latin typeface="Matisse ITC" pitchFamily="82" charset="0"/>
                <a:ea typeface="ＭＳ Ｐゴシック" pitchFamily="34" charset="-128"/>
              </a:rPr>
              <a:t>Do-Now</a:t>
            </a:r>
            <a:endParaRPr lang="en-US" sz="10600" dirty="0" smtClean="0">
              <a:solidFill>
                <a:srgbClr val="FF0000"/>
              </a:solidFill>
              <a:latin typeface="Matisse ITC" pitchFamily="82" charset="0"/>
              <a:ea typeface="ＭＳ Ｐゴシック" pitchFamily="34" charset="-128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04800" y="2133600"/>
            <a:ext cx="8382000" cy="4114800"/>
          </a:xfrm>
        </p:spPr>
        <p:txBody>
          <a:bodyPr/>
          <a:lstStyle/>
          <a:p>
            <a:pPr marL="0" indent="0" algn="ctr" eaLnBrk="1" hangingPunct="1">
              <a:buFont typeface="Arial" pitchFamily="34" charset="0"/>
              <a:buNone/>
              <a:tabLst>
                <a:tab pos="1320800" algn="l"/>
              </a:tabLst>
            </a:pPr>
            <a:r>
              <a:rPr lang="en-US" sz="4000" dirty="0" smtClean="0">
                <a:latin typeface="Arial Black" pitchFamily="34" charset="0"/>
                <a:ea typeface="ＭＳ Ｐゴシック" pitchFamily="34" charset="-128"/>
              </a:rPr>
              <a:t>“In order to treat some persons equally, we must treat them differently”</a:t>
            </a:r>
          </a:p>
          <a:p>
            <a:pPr marL="0" indent="0" algn="ctr" eaLnBrk="1" hangingPunct="1">
              <a:buNone/>
              <a:tabLst>
                <a:tab pos="1320800" algn="l"/>
              </a:tabLst>
            </a:pPr>
            <a:r>
              <a:rPr lang="en-US" b="1" dirty="0" smtClean="0">
                <a:ea typeface="ＭＳ Ｐゴシック" pitchFamily="34" charset="-128"/>
              </a:rPr>
              <a:t>Do you agree </a:t>
            </a:r>
            <a:r>
              <a:rPr lang="en-US" b="1" dirty="0" smtClean="0">
                <a:ea typeface="ＭＳ Ｐゴシック" pitchFamily="34" charset="-128"/>
              </a:rPr>
              <a:t>or dis</a:t>
            </a:r>
            <a:r>
              <a:rPr lang="en-US" b="1" dirty="0" smtClean="0">
                <a:ea typeface="ＭＳ Ｐゴシック" pitchFamily="34" charset="-128"/>
              </a:rPr>
              <a:t>agree </a:t>
            </a:r>
            <a:r>
              <a:rPr lang="en-US" b="1" dirty="0" smtClean="0">
                <a:ea typeface="ＭＳ Ｐゴシック" pitchFamily="34" charset="-128"/>
              </a:rPr>
              <a:t>with </a:t>
            </a:r>
            <a:r>
              <a:rPr lang="en-US" b="1" dirty="0" smtClean="0">
                <a:ea typeface="ＭＳ Ｐゴシック" pitchFamily="34" charset="-128"/>
              </a:rPr>
              <a:t>this quote</a:t>
            </a:r>
            <a:r>
              <a:rPr lang="en-US" b="1" dirty="0" smtClean="0">
                <a:ea typeface="ＭＳ Ｐゴシック" pitchFamily="34" charset="-128"/>
              </a:rPr>
              <a:t>? </a:t>
            </a:r>
            <a:r>
              <a:rPr lang="en-US" b="1" u="sng" dirty="0" smtClean="0">
                <a:ea typeface="ＭＳ Ｐゴシック" pitchFamily="34" charset="-128"/>
              </a:rPr>
              <a:t>Expl</a:t>
            </a:r>
            <a:r>
              <a:rPr lang="en-US" b="1" u="sng" dirty="0" smtClean="0">
                <a:ea typeface="ＭＳ Ｐゴシック" pitchFamily="34" charset="-128"/>
              </a:rPr>
              <a:t>ain</a:t>
            </a:r>
            <a:r>
              <a:rPr lang="en-US" b="1" dirty="0" smtClean="0">
                <a:ea typeface="ＭＳ Ｐゴシック" pitchFamily="34" charset="-128"/>
              </a:rPr>
              <a:t>. </a:t>
            </a:r>
            <a:endParaRPr lang="en-US" b="1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827782"/>
            <a:ext cx="9144000" cy="1077218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6400" dirty="0">
                <a:latin typeface="Copperplate Gothic Bold" pitchFamily="34" charset="0"/>
              </a:rPr>
              <a:t>d</a:t>
            </a:r>
            <a:r>
              <a:rPr lang="en-US" sz="6400" dirty="0" smtClean="0">
                <a:latin typeface="Copperplate Gothic Bold" pitchFamily="34" charset="0"/>
              </a:rPr>
              <a:t>. </a:t>
            </a:r>
            <a:r>
              <a:rPr lang="en-US" sz="4000" dirty="0" smtClean="0">
                <a:latin typeface="Copperplate Gothic Bold" pitchFamily="34" charset="0"/>
              </a:rPr>
              <a:t>Affirmative action</a:t>
            </a:r>
            <a:endParaRPr lang="en-US" sz="4000" dirty="0" smtClean="0">
              <a:latin typeface="Copperplate Gothic Bold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4000" b="1">
                <a:solidFill>
                  <a:schemeClr val="bg1"/>
                </a:solidFill>
                <a:latin typeface="Rockwell Extra Bold" pitchFamily="18" charset="0"/>
              </a:rPr>
              <a:t>Equality Legislation: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057400"/>
            <a:ext cx="4724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2. </a:t>
            </a:r>
            <a:r>
              <a:rPr lang="en-US" sz="2800" i="1" dirty="0" smtClean="0">
                <a:solidFill>
                  <a:srgbClr val="FFFF00"/>
                </a:solidFill>
              </a:rPr>
              <a:t>University </a:t>
            </a:r>
            <a:r>
              <a:rPr lang="en-US" sz="2800" i="1" dirty="0">
                <a:solidFill>
                  <a:srgbClr val="FFFF00"/>
                </a:solidFill>
              </a:rPr>
              <a:t>of California v. </a:t>
            </a:r>
            <a:r>
              <a:rPr lang="en-US" sz="2800" i="1" dirty="0" err="1">
                <a:solidFill>
                  <a:srgbClr val="FFFF00"/>
                </a:solidFill>
              </a:rPr>
              <a:t>Bakke</a:t>
            </a:r>
            <a:r>
              <a:rPr lang="en-US" sz="2800" dirty="0">
                <a:solidFill>
                  <a:srgbClr val="FFFF00"/>
                </a:solidFill>
              </a:rPr>
              <a:t>—it is </a:t>
            </a:r>
            <a:r>
              <a:rPr lang="en-US" sz="2800" b="1" dirty="0">
                <a:solidFill>
                  <a:srgbClr val="FFFF00"/>
                </a:solidFill>
              </a:rPr>
              <a:t>illegal</a:t>
            </a:r>
            <a:r>
              <a:rPr lang="en-US" sz="2800" dirty="0">
                <a:solidFill>
                  <a:srgbClr val="FFFF00"/>
                </a:solidFill>
              </a:rPr>
              <a:t> to set aside positions for any one group, but it is </a:t>
            </a:r>
            <a:r>
              <a:rPr lang="en-US" sz="2800" b="1" dirty="0">
                <a:solidFill>
                  <a:srgbClr val="FFFF00"/>
                </a:solidFill>
              </a:rPr>
              <a:t>legal</a:t>
            </a:r>
            <a:r>
              <a:rPr lang="en-US" sz="2800" dirty="0">
                <a:solidFill>
                  <a:srgbClr val="FFFF00"/>
                </a:solidFill>
              </a:rPr>
              <a:t> to use race, gender or background as a BONUS for an applicant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1905000"/>
            <a:ext cx="35881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5" descr="Rac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33425"/>
            <a:ext cx="9144000" cy="69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3200" b="1">
                <a:solidFill>
                  <a:srgbClr val="FF0000"/>
                </a:solidFill>
                <a:latin typeface="Rockwell Extra Bold" pitchFamily="18" charset="0"/>
              </a:rPr>
              <a:t>Why do we need Affirmative Action?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/>
        </p:nvGraphicFramePr>
        <p:xfrm>
          <a:off x="620787" y="5379"/>
          <a:ext cx="8054826" cy="6847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Rac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1290638"/>
            <a:ext cx="6953250" cy="556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Chart 6"/>
          <p:cNvGraphicFramePr/>
          <p:nvPr/>
        </p:nvGraphicFramePr>
        <p:xfrm>
          <a:off x="-373296" y="3705"/>
          <a:ext cx="5547192" cy="4716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-373084" y="968440"/>
          <a:ext cx="5699168" cy="5043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4275028" y="968440"/>
          <a:ext cx="5635844" cy="5043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796" name="TextBox 5"/>
          <p:cNvSpPr txBox="1">
            <a:spLocks noChangeArrowheads="1"/>
          </p:cNvSpPr>
          <p:nvPr/>
        </p:nvSpPr>
        <p:spPr bwMode="auto">
          <a:xfrm>
            <a:off x="5334000" y="5607050"/>
            <a:ext cx="3429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entury Gothic" pitchFamily="34" charset="0"/>
              </a:rPr>
              <a:t>12 (0.024%) out of 500 of the nations top businesses are led by women.</a:t>
            </a:r>
          </a:p>
        </p:txBody>
      </p:sp>
      <p:sp>
        <p:nvSpPr>
          <p:cNvPr id="33797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400" b="1">
                <a:latin typeface="Kristen ITC" pitchFamily="66" charset="0"/>
              </a:rPr>
              <a:t>CHECK THIS OUT!!!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4141788"/>
            <a:ext cx="31242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3657600" y="3716338"/>
            <a:ext cx="16764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defTabSz="914400"/>
            <a:r>
              <a:rPr lang="en-US" sz="2800">
                <a:solidFill>
                  <a:schemeClr val="bg1"/>
                </a:solidFill>
                <a:latin typeface="Gill Sans Ultra Bold" pitchFamily="34" charset="0"/>
              </a:rPr>
              <a:t>Turn </a:t>
            </a:r>
          </a:p>
          <a:p>
            <a:pPr defTabSz="914400"/>
            <a:r>
              <a:rPr lang="en-US" sz="2800">
                <a:solidFill>
                  <a:schemeClr val="bg1"/>
                </a:solidFill>
                <a:latin typeface="Gill Sans Ultra Bold" pitchFamily="34" charset="0"/>
                <a:sym typeface="Wingdings" pitchFamily="2" charset="2"/>
              </a:rPr>
              <a:t></a:t>
            </a:r>
            <a:r>
              <a:rPr lang="en-US" sz="2800">
                <a:solidFill>
                  <a:schemeClr val="bg1"/>
                </a:solidFill>
                <a:latin typeface="Gill Sans Ultra Bold" pitchFamily="34" charset="0"/>
              </a:rPr>
              <a:t> This     Class</a:t>
            </a:r>
          </a:p>
          <a:p>
            <a:pPr algn="ctr" defTabSz="914400"/>
            <a:endParaRPr lang="en-US" sz="1000">
              <a:solidFill>
                <a:schemeClr val="bg1"/>
              </a:solidFill>
              <a:latin typeface="Gill Sans Ultra Bold" pitchFamily="34" charset="0"/>
              <a:sym typeface="Wingdings" pitchFamily="2" charset="2"/>
            </a:endParaRPr>
          </a:p>
          <a:p>
            <a:pPr algn="ctr" defTabSz="914400"/>
            <a:endParaRPr lang="en-US" sz="1000">
              <a:solidFill>
                <a:schemeClr val="bg1"/>
              </a:solidFill>
              <a:latin typeface="Gill Sans Ultra Bold" pitchFamily="34" charset="0"/>
              <a:sym typeface="Wingdings" pitchFamily="2" charset="2"/>
            </a:endParaRPr>
          </a:p>
          <a:p>
            <a:pPr algn="r" defTabSz="914400"/>
            <a:r>
              <a:rPr lang="en-US" sz="2800">
                <a:solidFill>
                  <a:schemeClr val="bg1"/>
                </a:solidFill>
                <a:latin typeface="Gill Sans Ultra Bold" pitchFamily="34" charset="0"/>
              </a:rPr>
              <a:t>Into </a:t>
            </a:r>
          </a:p>
          <a:p>
            <a:pPr algn="r" defTabSz="914400"/>
            <a:r>
              <a:rPr lang="en-US" sz="2800">
                <a:solidFill>
                  <a:schemeClr val="bg1"/>
                </a:solidFill>
                <a:latin typeface="Gill Sans Ultra Bold" pitchFamily="34" charset="0"/>
              </a:rPr>
              <a:t>This </a:t>
            </a:r>
            <a:r>
              <a:rPr lang="en-US" sz="2800">
                <a:solidFill>
                  <a:schemeClr val="bg1"/>
                </a:solidFill>
                <a:latin typeface="Gill Sans Ultra Bold" pitchFamily="34" charset="0"/>
                <a:sym typeface="Wingdings" pitchFamily="2" charset="2"/>
              </a:rPr>
              <a:t></a:t>
            </a:r>
            <a:r>
              <a:rPr lang="en-US" sz="2800">
                <a:solidFill>
                  <a:schemeClr val="bg1"/>
                </a:solidFill>
                <a:latin typeface="Gill Sans Ultra Bold" pitchFamily="34" charset="0"/>
              </a:rPr>
              <a:t> Class</a:t>
            </a:r>
            <a:r>
              <a:rPr lang="en-US" sz="2800">
                <a:latin typeface="Gill Sans Ultra Bold" pitchFamily="34" charset="0"/>
              </a:rPr>
              <a:t> </a:t>
            </a:r>
          </a:p>
          <a:p>
            <a:pPr algn="ctr" defTabSz="914400"/>
            <a:endParaRPr lang="en-US" sz="2800">
              <a:latin typeface="Gill Sans Ultra Bold" pitchFamily="34" charset="0"/>
              <a:sym typeface="Wingdings" pitchFamily="2" charset="2"/>
            </a:endParaRP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304800" y="900113"/>
            <a:ext cx="33528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sz="2400">
                <a:solidFill>
                  <a:schemeClr val="bg1"/>
                </a:solidFill>
                <a:latin typeface="Gill Sans Ultra Bold" pitchFamily="34" charset="0"/>
              </a:rPr>
              <a:t>Now, it’s going to be up to you and your group to determine who gets into your program and who gets rejected.  </a:t>
            </a: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0" y="0"/>
            <a:ext cx="914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200">
                <a:solidFill>
                  <a:schemeClr val="bg1"/>
                </a:solidFill>
                <a:latin typeface="Old English Text MT" pitchFamily="66" charset="0"/>
              </a:rPr>
              <a:t>Harvard University Office of Admissions</a:t>
            </a: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4283" name="Object 11"/>
          <p:cNvGraphicFramePr>
            <a:graphicFrameLocks noChangeAspect="1"/>
          </p:cNvGraphicFramePr>
          <p:nvPr/>
        </p:nvGraphicFramePr>
        <p:xfrm>
          <a:off x="4800600" y="731838"/>
          <a:ext cx="1598613" cy="2000250"/>
        </p:xfrm>
        <a:graphic>
          <a:graphicData uri="http://schemas.openxmlformats.org/presentationml/2006/ole">
            <p:oleObj spid="_x0000_s54283" name="Bitmap Image" r:id="rId4" imgW="1752381" imgH="2190476" progId="Paint.Picture">
              <p:embed/>
            </p:oleObj>
          </a:graphicData>
        </a:graphic>
      </p:graphicFrame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0" y="2095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4285" name="Object 13"/>
          <p:cNvGraphicFramePr>
            <a:graphicFrameLocks noChangeAspect="1"/>
          </p:cNvGraphicFramePr>
          <p:nvPr/>
        </p:nvGraphicFramePr>
        <p:xfrm>
          <a:off x="6248400" y="731838"/>
          <a:ext cx="1524000" cy="2000250"/>
        </p:xfrm>
        <a:graphic>
          <a:graphicData uri="http://schemas.openxmlformats.org/presentationml/2006/ole">
            <p:oleObj spid="_x0000_s54285" name="Bitmap Image" r:id="rId5" imgW="2448267" imgH="3191320" progId="Paint.Picture">
              <p:embed/>
            </p:oleObj>
          </a:graphicData>
        </a:graphic>
      </p:graphicFrame>
      <p:pic>
        <p:nvPicPr>
          <p:cNvPr id="5428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57600" y="731838"/>
            <a:ext cx="13335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7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46988" y="731838"/>
            <a:ext cx="14970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8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86400" y="3397250"/>
            <a:ext cx="3657600" cy="309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-4763"/>
            <a:ext cx="7924800" cy="6867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1" y="274638"/>
          <a:ext cx="9067799" cy="4882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0988"/>
                <a:gridCol w="1030988"/>
                <a:gridCol w="2507970"/>
                <a:gridCol w="1322465"/>
                <a:gridCol w="1651389"/>
                <a:gridCol w="1523999"/>
              </a:tblGrid>
              <a:tr h="178276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Group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Preparation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Thanks previous group and states if confers</a:t>
                      </a:r>
                      <a:r>
                        <a:rPr lang="en-US" sz="1400" baseline="0" dirty="0" smtClean="0"/>
                        <a:t> or disagrees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Uses evidence from documents to support opinions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Provides</a:t>
                      </a:r>
                      <a:r>
                        <a:rPr lang="en-US" sz="1400" baseline="0" dirty="0" smtClean="0"/>
                        <a:t> summary of group’s overall feelings on criteria for acceptance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Respectful</a:t>
                      </a:r>
                      <a:endParaRPr lang="en-US" dirty="0"/>
                    </a:p>
                  </a:txBody>
                  <a:tcPr/>
                </a:tc>
              </a:tr>
              <a:tr h="442811">
                <a:tc>
                  <a:txBody>
                    <a:bodyPr/>
                    <a:lstStyle/>
                    <a:p>
                      <a:r>
                        <a:rPr lang="en-US" dirty="0" smtClean="0"/>
                        <a:t>Group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811">
                <a:tc>
                  <a:txBody>
                    <a:bodyPr/>
                    <a:lstStyle/>
                    <a:p>
                      <a:r>
                        <a:rPr lang="en-US" dirty="0" smtClean="0"/>
                        <a:t>Group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811">
                <a:tc>
                  <a:txBody>
                    <a:bodyPr/>
                    <a:lstStyle/>
                    <a:p>
                      <a:r>
                        <a:rPr lang="en-US" dirty="0" smtClean="0"/>
                        <a:t>Group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811">
                <a:tc>
                  <a:txBody>
                    <a:bodyPr/>
                    <a:lstStyle/>
                    <a:p>
                      <a:r>
                        <a:rPr lang="en-US" dirty="0" smtClean="0"/>
                        <a:t>Group 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811">
                <a:tc>
                  <a:txBody>
                    <a:bodyPr/>
                    <a:lstStyle/>
                    <a:p>
                      <a:r>
                        <a:rPr lang="en-US" dirty="0" smtClean="0"/>
                        <a:t>Group 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811">
                <a:tc>
                  <a:txBody>
                    <a:bodyPr/>
                    <a:lstStyle/>
                    <a:p>
                      <a:r>
                        <a:rPr lang="en-US" dirty="0" smtClean="0"/>
                        <a:t>Group 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2811">
                <a:tc>
                  <a:txBody>
                    <a:bodyPr/>
                    <a:lstStyle/>
                    <a:p>
                      <a:r>
                        <a:rPr lang="en-US" dirty="0" smtClean="0"/>
                        <a:t>Group 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0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5400" smtClean="0">
                <a:latin typeface="Gill Sans Ultra Bold" pitchFamily="34" charset="0"/>
                <a:ea typeface="ＭＳ Ｐゴシック" pitchFamily="34" charset="-128"/>
              </a:rPr>
              <a:t>Today’s Objective</a:t>
            </a:r>
          </a:p>
        </p:txBody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2514600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sz="3600" b="1" dirty="0" smtClean="0">
                <a:latin typeface="Gill Sans Ultra Bold" pitchFamily="34" charset="0"/>
                <a:ea typeface="ＭＳ Ｐゴシック" pitchFamily="34" charset="-128"/>
              </a:rPr>
              <a:t>Students will be able to evaluate the arguments in support of and opposed to </a:t>
            </a:r>
            <a:r>
              <a:rPr lang="en-US" sz="3600" b="1" i="1" u="sng" dirty="0" smtClean="0">
                <a:latin typeface="Gill Sans Ultra Bold" pitchFamily="34" charset="0"/>
                <a:ea typeface="ＭＳ Ｐゴシック" pitchFamily="34" charset="-128"/>
              </a:rPr>
              <a:t>Affirmative</a:t>
            </a:r>
            <a:r>
              <a:rPr lang="en-US" sz="3600" b="1" i="1" dirty="0" smtClean="0">
                <a:latin typeface="Gill Sans Ultra Bold" pitchFamily="34" charset="0"/>
                <a:ea typeface="ＭＳ Ｐゴシック" pitchFamily="34" charset="-128"/>
              </a:rPr>
              <a:t> </a:t>
            </a:r>
            <a:r>
              <a:rPr lang="en-US" sz="3600" b="1" i="1" u="sng" dirty="0" smtClean="0">
                <a:latin typeface="Gill Sans Ultra Bold" pitchFamily="34" charset="0"/>
                <a:ea typeface="ＭＳ Ｐゴシック" pitchFamily="34" charset="-128"/>
              </a:rPr>
              <a:t>Action</a:t>
            </a:r>
            <a:r>
              <a:rPr lang="en-US" sz="3600" b="1" dirty="0" smtClean="0">
                <a:latin typeface="Gill Sans Ultra Bold" pitchFamily="34" charset="0"/>
                <a:ea typeface="ＭＳ Ｐゴシック" pitchFamily="34" charset="-128"/>
              </a:rPr>
              <a:t> by 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457200" y="3429000"/>
            <a:ext cx="86868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defTabSz="914400">
              <a:buFontTx/>
              <a:buChar char="•"/>
            </a:pP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Completing </a:t>
            </a: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 kinesthetic opinion survey</a:t>
            </a:r>
          </a:p>
          <a:p>
            <a:pPr marL="342900" indent="-342900" defTabSz="914400">
              <a:buFontTx/>
              <a:buChar char="•"/>
            </a:pP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</a:t>
            </a: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aking outline notes and </a:t>
            </a:r>
            <a:r>
              <a:rPr lang="en-US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xamining </a:t>
            </a:r>
            <a:r>
              <a:rPr lang="en-US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 Supreme Court </a:t>
            </a: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case </a:t>
            </a:r>
            <a:endParaRPr lang="en-US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defTabSz="914400">
              <a:buFontTx/>
              <a:buChar char="•"/>
            </a:pPr>
            <a:r>
              <a:rPr lang="en-US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Analyzing student </a:t>
            </a: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applications</a:t>
            </a:r>
          </a:p>
          <a:p>
            <a:pPr marL="342900" indent="-342900" defTabSz="914400">
              <a:buFontTx/>
              <a:buChar char="•"/>
            </a:pP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</a:t>
            </a: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aking an exit ticket</a:t>
            </a:r>
            <a:endParaRPr lang="en-US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lvl="0"/>
            <a:r>
              <a:rPr lang="en-US" dirty="0" smtClean="0"/>
              <a:t>People of all races and genders have access to equal opportunities in the United States. </a:t>
            </a: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/>
            <a:r>
              <a:rPr lang="en-US" dirty="0" smtClean="0"/>
              <a:t>All races and genders should be treated equally in most situations.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668963"/>
          </a:xfrm>
        </p:spPr>
        <p:txBody>
          <a:bodyPr/>
          <a:lstStyle/>
          <a:p>
            <a:pPr lvl="0"/>
            <a:r>
              <a:rPr lang="en-US" dirty="0" smtClean="0"/>
              <a:t>It is the responsibility of the government to ensure that people of all races, genders, backgrounds, etc. have access to equal opportunities. </a:t>
            </a:r>
          </a:p>
          <a:p>
            <a:pPr lvl="0">
              <a:buNone/>
            </a:pPr>
            <a:endParaRPr lang="en-US" dirty="0" smtClean="0"/>
          </a:p>
          <a:p>
            <a:pPr lvl="0"/>
            <a:r>
              <a:rPr lang="en-US" dirty="0" smtClean="0"/>
              <a:t>If a person has struggled more in life due to their race, gender or background, he/she should get special consideration when applying to colleges or jobs.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It is ok to use the “race card” in certain situations.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457200" y="2057400"/>
            <a:ext cx="377825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Minorities still face discrimination in the U.S</a:t>
            </a:r>
            <a:r>
              <a:rPr lang="en-US" sz="3200" dirty="0" smtClean="0">
                <a:solidFill>
                  <a:srgbClr val="FFFF00"/>
                </a:solidFill>
              </a:rPr>
              <a:t>. </a:t>
            </a:r>
            <a:r>
              <a:rPr lang="en-US" sz="3200" dirty="0" smtClean="0">
                <a:solidFill>
                  <a:srgbClr val="FFFF00"/>
                </a:solidFill>
              </a:rPr>
              <a:t>and the government attempts to address this problem with laws. 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762000"/>
            <a:ext cx="9144000" cy="707886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4000" dirty="0" smtClean="0">
                <a:latin typeface="Copperplate Gothic Bold" pitchFamily="34" charset="0"/>
              </a:rPr>
              <a:t>A. Why equality</a:t>
            </a:r>
            <a:r>
              <a:rPr lang="en-US" sz="4000" dirty="0" smtClean="0">
                <a:latin typeface="Copperplate Gothic Bold" pitchFamily="34" charset="0"/>
              </a:rPr>
              <a:t> legislation? </a:t>
            </a:r>
            <a:r>
              <a:rPr lang="en-US" sz="4000" dirty="0" smtClean="0">
                <a:latin typeface="Copperplate Gothic Bold" pitchFamily="34" charset="0"/>
              </a:rPr>
              <a:t> </a:t>
            </a:r>
            <a:endParaRPr lang="en-US" sz="4000" dirty="0">
              <a:latin typeface="Copperplate Gothic Bold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4000" b="1" dirty="0" smtClean="0">
                <a:solidFill>
                  <a:schemeClr val="bg1"/>
                </a:solidFill>
                <a:latin typeface="Rockwell Extra Bold" pitchFamily="18" charset="0"/>
              </a:rPr>
              <a:t>I. Equality </a:t>
            </a:r>
            <a:r>
              <a:rPr lang="en-US" sz="4000" b="1" dirty="0">
                <a:solidFill>
                  <a:schemeClr val="bg1"/>
                </a:solidFill>
                <a:latin typeface="Rockwell Extra Bold" pitchFamily="18" charset="0"/>
              </a:rPr>
              <a:t>Legislation:</a:t>
            </a: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0165" y="1790700"/>
            <a:ext cx="172043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40599" y="1676400"/>
            <a:ext cx="16287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35450" y="3848100"/>
            <a:ext cx="2998070" cy="1799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0399" y="3848099"/>
            <a:ext cx="2068513" cy="1799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905000"/>
            <a:ext cx="37782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Made </a:t>
            </a:r>
            <a:r>
              <a:rPr lang="en-US" sz="3200" dirty="0">
                <a:solidFill>
                  <a:srgbClr val="FFFF00"/>
                </a:solidFill>
              </a:rPr>
              <a:t>any law discriminating against the voting rights of African Americans illegal.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Ex</a:t>
            </a:r>
            <a:r>
              <a:rPr lang="en-US" sz="3200" dirty="0">
                <a:solidFill>
                  <a:srgbClr val="FFFF00"/>
                </a:solidFill>
              </a:rPr>
              <a:t>: outlawed poll taxes and literacy tests</a:t>
            </a: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762000"/>
            <a:ext cx="9144000" cy="1077218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6400" dirty="0" smtClean="0">
                <a:latin typeface="Copperplate Gothic Bold" pitchFamily="34" charset="0"/>
              </a:rPr>
              <a:t>B. </a:t>
            </a:r>
            <a:r>
              <a:rPr lang="en-US" sz="4000" dirty="0" smtClean="0">
                <a:latin typeface="Copperplate Gothic Bold" pitchFamily="34" charset="0"/>
              </a:rPr>
              <a:t>Voting Rights act (1965):</a:t>
            </a:r>
            <a:r>
              <a:rPr lang="en-US" sz="4000" dirty="0" smtClean="0">
                <a:latin typeface="Copperplate Gothic Bold" pitchFamily="34" charset="0"/>
              </a:rPr>
              <a:t> </a:t>
            </a:r>
            <a:endParaRPr lang="en-US" sz="4000" dirty="0">
              <a:latin typeface="Copperplate Gothic Bold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4000" b="1">
                <a:solidFill>
                  <a:schemeClr val="bg1"/>
                </a:solidFill>
                <a:latin typeface="Rockwell Extra Bold" pitchFamily="18" charset="0"/>
              </a:rPr>
              <a:t>Equality Legislation:</a:t>
            </a:r>
          </a:p>
        </p:txBody>
      </p:sp>
      <p:pic>
        <p:nvPicPr>
          <p:cNvPr id="63490" name="Picture 2" descr="http://usgwarchives.net/la/evangeline/photos/documents/1918poll184gp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905000"/>
            <a:ext cx="4191000" cy="2044639"/>
          </a:xfrm>
          <a:prstGeom prst="rect">
            <a:avLst/>
          </a:prstGeom>
          <a:noFill/>
        </p:spPr>
      </p:pic>
      <p:pic>
        <p:nvPicPr>
          <p:cNvPr id="63492" name="Picture 4" descr="http://11x1protest.wikispaces.com/file/view/poll_tax_court_2.jpg/229115702/poll_tax_court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1" y="3949639"/>
            <a:ext cx="4191000" cy="2214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457200" y="2057400"/>
            <a:ext cx="37782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en-US" sz="4000" dirty="0" smtClean="0">
                <a:solidFill>
                  <a:srgbClr val="FFFF00"/>
                </a:solidFill>
              </a:rPr>
              <a:t>Made any law discriminating against the rights of African Americans illegal. </a:t>
            </a:r>
            <a:endParaRPr lang="en-US" sz="4000" dirty="0">
              <a:solidFill>
                <a:srgbClr val="FFFF00"/>
              </a:solidFill>
              <a:latin typeface="Gill Sans Ultra Bold" pitchFamily="34" charset="0"/>
            </a:endParaRP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827782"/>
            <a:ext cx="9144000" cy="1077218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6400" dirty="0" smtClean="0">
                <a:latin typeface="Copperplate Gothic Bold" pitchFamily="34" charset="0"/>
              </a:rPr>
              <a:t>c. </a:t>
            </a:r>
            <a:r>
              <a:rPr lang="en-US" sz="4000" dirty="0">
                <a:latin typeface="Copperplate Gothic Bold" pitchFamily="34" charset="0"/>
              </a:rPr>
              <a:t>Civil Rights act (1965</a:t>
            </a:r>
            <a:r>
              <a:rPr lang="en-US" sz="4000" dirty="0" smtClean="0">
                <a:latin typeface="Copperplate Gothic Bold" pitchFamily="34" charset="0"/>
              </a:rPr>
              <a:t>)</a:t>
            </a: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4000" b="1">
                <a:solidFill>
                  <a:schemeClr val="bg1"/>
                </a:solidFill>
                <a:latin typeface="Rockwell Extra Bold" pitchFamily="18" charset="0"/>
              </a:rPr>
              <a:t>Equality Legislation:</a:t>
            </a:r>
          </a:p>
        </p:txBody>
      </p:sp>
      <p:pic>
        <p:nvPicPr>
          <p:cNvPr id="31760" name="Picture 16" descr="http://wikihistoria.wikispaces.com/file/view/1153714943_0850.jpg/68138549/1153714943_08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50" y="2057400"/>
            <a:ext cx="3905250" cy="2790825"/>
          </a:xfrm>
          <a:prstGeom prst="rect">
            <a:avLst/>
          </a:prstGeom>
          <a:noFill/>
        </p:spPr>
      </p:pic>
      <p:pic>
        <p:nvPicPr>
          <p:cNvPr id="31762" name="Picture 18" descr="http://www.crmvet.org/crmpics/vot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8750" y="4848225"/>
            <a:ext cx="3905250" cy="1980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228600" y="2057400"/>
            <a:ext cx="516296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742950" indent="-742950" defTabSz="914400">
              <a:spcBef>
                <a:spcPct val="20000"/>
              </a:spcBef>
              <a:buFont typeface="+mj-lt"/>
              <a:buAutoNum type="arabicPeriod"/>
            </a:pPr>
            <a:r>
              <a:rPr lang="en-US" sz="4000" dirty="0">
                <a:solidFill>
                  <a:srgbClr val="FFFF00"/>
                </a:solidFill>
              </a:rPr>
              <a:t>Policies that consider an applicant’s ethnicity, race, or sex in order to promote equal </a:t>
            </a:r>
            <a:r>
              <a:rPr lang="en-US" sz="4000" dirty="0" smtClean="0">
                <a:solidFill>
                  <a:srgbClr val="FFFF00"/>
                </a:solidFill>
              </a:rPr>
              <a:t>opportunity. </a:t>
            </a:r>
            <a:endParaRPr lang="en-US" sz="4000" dirty="0">
              <a:solidFill>
                <a:srgbClr val="FFFF00"/>
              </a:solidFill>
              <a:latin typeface="Gill Sans Ultra Bold" pitchFamily="34" charset="0"/>
            </a:endParaRP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827782"/>
            <a:ext cx="9144000" cy="1077218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6400" dirty="0">
                <a:latin typeface="Copperplate Gothic Bold" pitchFamily="34" charset="0"/>
              </a:rPr>
              <a:t>d</a:t>
            </a:r>
            <a:r>
              <a:rPr lang="en-US" sz="6400" dirty="0" smtClean="0">
                <a:latin typeface="Copperplate Gothic Bold" pitchFamily="34" charset="0"/>
              </a:rPr>
              <a:t>. </a:t>
            </a:r>
            <a:r>
              <a:rPr lang="en-US" sz="4000" dirty="0" smtClean="0">
                <a:latin typeface="Copperplate Gothic Bold" pitchFamily="34" charset="0"/>
              </a:rPr>
              <a:t>Affirmative action</a:t>
            </a:r>
            <a:endParaRPr lang="en-US" sz="4000" dirty="0" smtClean="0">
              <a:latin typeface="Copperplate Gothic Bold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4000" b="1">
                <a:solidFill>
                  <a:schemeClr val="bg1"/>
                </a:solidFill>
                <a:latin typeface="Rockwell Extra Bold" pitchFamily="18" charset="0"/>
              </a:rPr>
              <a:t>Equality Legislation:</a:t>
            </a:r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0165" y="2057400"/>
            <a:ext cx="3388648" cy="420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5486400" y="381000"/>
            <a:ext cx="3657600" cy="6248400"/>
          </a:xfrm>
        </p:spPr>
        <p:txBody>
          <a:bodyPr/>
          <a:lstStyle/>
          <a:p>
            <a:pPr marL="381000" indent="-381000">
              <a:lnSpc>
                <a:spcPct val="80000"/>
              </a:lnSpc>
              <a:buFont typeface="Arial" pitchFamily="34" charset="0"/>
              <a:buAutoNum type="arabicPeriod"/>
            </a:pPr>
            <a:r>
              <a:rPr lang="en-US" sz="2400" b="1" smtClean="0">
                <a:ea typeface="ＭＳ Ｐゴシック" pitchFamily="34" charset="-128"/>
              </a:rPr>
              <a:t>What does Allen Bakke want to do?</a:t>
            </a:r>
          </a:p>
          <a:p>
            <a:pPr marL="381000" indent="-381000">
              <a:lnSpc>
                <a:spcPct val="80000"/>
              </a:lnSpc>
              <a:buFont typeface="Arial" pitchFamily="34" charset="0"/>
              <a:buAutoNum type="arabicPeriod"/>
            </a:pPr>
            <a:endParaRPr lang="en-US" sz="2400" smtClean="0">
              <a:ea typeface="ＭＳ Ｐゴシック" pitchFamily="34" charset="-128"/>
            </a:endParaRPr>
          </a:p>
          <a:p>
            <a:pPr marL="381000" indent="-381000">
              <a:lnSpc>
                <a:spcPct val="80000"/>
              </a:lnSpc>
              <a:buFont typeface="Arial" pitchFamily="34" charset="0"/>
              <a:buNone/>
            </a:pPr>
            <a:r>
              <a:rPr lang="en-US" sz="2400" b="1" smtClean="0">
                <a:ea typeface="ＭＳ Ｐゴシック" pitchFamily="34" charset="-128"/>
              </a:rPr>
              <a:t>2.  How was Davis Medical School trying to encourage diversity in their program?</a:t>
            </a:r>
            <a:endParaRPr lang="en-US" sz="2400" smtClean="0">
              <a:ea typeface="ＭＳ Ｐゴシック" pitchFamily="34" charset="-128"/>
            </a:endParaRPr>
          </a:p>
          <a:p>
            <a:pPr marL="381000" indent="-381000">
              <a:lnSpc>
                <a:spcPct val="80000"/>
              </a:lnSpc>
              <a:buFont typeface="Arial" pitchFamily="34" charset="0"/>
              <a:buNone/>
            </a:pPr>
            <a:endParaRPr lang="en-US" sz="2400" b="1" smtClean="0">
              <a:ea typeface="ＭＳ Ｐゴシック" pitchFamily="34" charset="-128"/>
            </a:endParaRPr>
          </a:p>
          <a:p>
            <a:pPr marL="381000" indent="-381000">
              <a:lnSpc>
                <a:spcPct val="80000"/>
              </a:lnSpc>
              <a:buFont typeface="Arial" pitchFamily="34" charset="0"/>
              <a:buNone/>
            </a:pPr>
            <a:r>
              <a:rPr lang="en-US" sz="2400" b="1" smtClean="0">
                <a:ea typeface="ＭＳ Ｐゴシック" pitchFamily="34" charset="-128"/>
              </a:rPr>
              <a:t>3. What problem did Bakke have with the school’s decision?</a:t>
            </a:r>
            <a:endParaRPr lang="en-US" sz="2400" smtClean="0">
              <a:ea typeface="ＭＳ Ｐゴシック" pitchFamily="34" charset="-128"/>
            </a:endParaRPr>
          </a:p>
          <a:p>
            <a:pPr marL="381000" indent="-381000">
              <a:lnSpc>
                <a:spcPct val="80000"/>
              </a:lnSpc>
              <a:buFont typeface="Arial" pitchFamily="34" charset="0"/>
              <a:buNone/>
            </a:pPr>
            <a:endParaRPr lang="en-US" sz="2400" b="1" smtClean="0">
              <a:ea typeface="ＭＳ Ｐゴシック" pitchFamily="34" charset="-128"/>
            </a:endParaRPr>
          </a:p>
          <a:p>
            <a:pPr marL="381000" indent="-381000">
              <a:lnSpc>
                <a:spcPct val="80000"/>
              </a:lnSpc>
              <a:buFont typeface="Arial" pitchFamily="34" charset="0"/>
              <a:buNone/>
            </a:pPr>
            <a:r>
              <a:rPr lang="en-US" sz="2400" b="1" smtClean="0">
                <a:ea typeface="ＭＳ Ｐゴシック" pitchFamily="34" charset="-128"/>
              </a:rPr>
              <a:t>4. Was Bakke being treated fairly?  Should the school be able to reject him for a “less qualified” minority applicant? Why?</a:t>
            </a:r>
          </a:p>
        </p:txBody>
      </p:sp>
      <p:pic>
        <p:nvPicPr>
          <p:cNvPr id="58372" name="Picture 4" descr="bak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530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510</Words>
  <Application>Microsoft Office PowerPoint</Application>
  <PresentationFormat>On-screen Show (4:3)</PresentationFormat>
  <Paragraphs>68</Paragraphs>
  <Slides>17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5" baseType="lpstr">
      <vt:lpstr>Arial</vt:lpstr>
      <vt:lpstr>ＭＳ Ｐゴシック</vt:lpstr>
      <vt:lpstr>Calibri</vt:lpstr>
      <vt:lpstr>Matisse ITC</vt:lpstr>
      <vt:lpstr>Gill Sans Ultra Bold</vt:lpstr>
      <vt:lpstr>Showcard Gothic</vt:lpstr>
      <vt:lpstr>Copperplate Gothic Bold</vt:lpstr>
      <vt:lpstr>Rockwell Extra Bold</vt:lpstr>
      <vt:lpstr>Century Gothic</vt:lpstr>
      <vt:lpstr>Kristen ITC</vt:lpstr>
      <vt:lpstr>Rockwell</vt:lpstr>
      <vt:lpstr>Impact</vt:lpstr>
      <vt:lpstr>Wingdings</vt:lpstr>
      <vt:lpstr>Old English Text MT</vt:lpstr>
      <vt:lpstr>Britannic Bold</vt:lpstr>
      <vt:lpstr>Lucida Handwriting</vt:lpstr>
      <vt:lpstr>Office Theme</vt:lpstr>
      <vt:lpstr>Bitmap Image</vt:lpstr>
      <vt:lpstr>Do-Now</vt:lpstr>
      <vt:lpstr>Today’s Objective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Univ. of Missouri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Kyle Ali</dc:creator>
  <cp:lastModifiedBy>Meg</cp:lastModifiedBy>
  <cp:revision>17</cp:revision>
  <dcterms:created xsi:type="dcterms:W3CDTF">2009-11-20T02:19:07Z</dcterms:created>
  <dcterms:modified xsi:type="dcterms:W3CDTF">2011-10-31T23:44:06Z</dcterms:modified>
</cp:coreProperties>
</file>